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wdp" ContentType="image/vnd.ms-photo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20" y="-3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gif>
</file>

<file path=ppt/media/image12.jpeg>
</file>

<file path=ppt/media/image13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6274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0965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1104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2267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7089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894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9017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9397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2619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5103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2957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A6054-7857-4E68-AF09-51F65DC11056}" type="datetimeFigureOut">
              <a:rPr lang="en-AU" smtClean="0"/>
              <a:t>14/04/13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8AA396-A60C-4D48-A15A-FD68521B952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6152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3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3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icci_1585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170" r="43436" b="3953"/>
          <a:stretch/>
        </p:blipFill>
        <p:spPr bwMode="auto">
          <a:xfrm>
            <a:off x="-32658" y="0"/>
            <a:ext cx="917665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ound Diagonal Corner Rectangle 3"/>
          <p:cNvSpPr/>
          <p:nvPr/>
        </p:nvSpPr>
        <p:spPr>
          <a:xfrm>
            <a:off x="609600" y="1981200"/>
            <a:ext cx="7848600" cy="3352800"/>
          </a:xfrm>
          <a:prstGeom prst="round2Diag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sz="8000" b="1" dirty="0" smtClean="0"/>
              <a:t>Medieval Europe</a:t>
            </a:r>
            <a:endParaRPr lang="en-AU" sz="80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b="1" dirty="0" smtClean="0">
                <a:solidFill>
                  <a:schemeClr val="bg1"/>
                </a:solidFill>
              </a:rPr>
              <a:t>Leave a page for your title page in your books </a:t>
            </a:r>
            <a:r>
              <a:rPr lang="en-AU" b="1" dirty="0" smtClean="0">
                <a:solidFill>
                  <a:schemeClr val="bg1"/>
                </a:solidFill>
                <a:sym typeface="Wingdings" pitchFamily="2" charset="2"/>
              </a:rPr>
              <a:t></a:t>
            </a:r>
            <a:endParaRPr lang="en-AU" b="1" dirty="0">
              <a:solidFill>
                <a:schemeClr val="bg1"/>
              </a:solidFill>
            </a:endParaRPr>
          </a:p>
        </p:txBody>
      </p:sp>
      <p:sp>
        <p:nvSpPr>
          <p:cNvPr id="6" name="Cloud 5"/>
          <p:cNvSpPr/>
          <p:nvPr/>
        </p:nvSpPr>
        <p:spPr>
          <a:xfrm>
            <a:off x="5236028" y="0"/>
            <a:ext cx="3886200" cy="1981200"/>
          </a:xfrm>
          <a:prstGeom prst="clou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b="1" dirty="0" smtClean="0"/>
              <a:t>Do you already know anything about Medieval society??</a:t>
            </a:r>
            <a:endParaRPr lang="en-AU" sz="2400" b="1" dirty="0"/>
          </a:p>
        </p:txBody>
      </p:sp>
    </p:spTree>
    <p:extLst>
      <p:ext uri="{BB962C8B-B14F-4D97-AF65-F5344CB8AC3E}">
        <p14:creationId xmlns:p14="http://schemas.microsoft.com/office/powerpoint/2010/main" val="1366165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2362200" y="228600"/>
            <a:ext cx="4267200" cy="1295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apothecary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a person who made a living by making and selling medicine and herbal remedies.</a:t>
            </a:r>
            <a:endParaRPr lang="en-AU" dirty="0"/>
          </a:p>
        </p:txBody>
      </p:sp>
      <p:pic>
        <p:nvPicPr>
          <p:cNvPr id="9218" name="Picture 2" descr="http://employees.oneonta.edu/farberas/arth/Images/ARTH_214images/Manuscripts/Industry/Apothecary_Camille_fig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54"/>
          <a:stretch/>
        </p:blipFill>
        <p:spPr bwMode="auto">
          <a:xfrm>
            <a:off x="2343836" y="2971800"/>
            <a:ext cx="4442936" cy="33909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742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362200" y="228600"/>
            <a:ext cx="4267200" cy="12954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 smtClean="0">
                <a:solidFill>
                  <a:schemeClr val="bg1"/>
                </a:solidFill>
              </a:rPr>
              <a:t>villein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peasant/villager under the control of the </a:t>
            </a:r>
            <a:r>
              <a:rPr lang="en-US" b="1" dirty="0" smtClean="0"/>
              <a:t>lord of the manor</a:t>
            </a:r>
            <a:r>
              <a:rPr lang="en-US" dirty="0" smtClean="0"/>
              <a:t>. The </a:t>
            </a:r>
            <a:r>
              <a:rPr lang="en-US" dirty="0" err="1" smtClean="0"/>
              <a:t>villein</a:t>
            </a:r>
            <a:r>
              <a:rPr lang="en-US" dirty="0" smtClean="0"/>
              <a:t> had to provide him with certain services e.g. farming, crafts, manual </a:t>
            </a:r>
            <a:r>
              <a:rPr lang="en-US" dirty="0" err="1" smtClean="0"/>
              <a:t>labour</a:t>
            </a:r>
            <a:r>
              <a:rPr lang="en-US" dirty="0" smtClean="0"/>
              <a:t>.</a:t>
            </a:r>
            <a:endParaRPr lang="en-AU" dirty="0"/>
          </a:p>
        </p:txBody>
      </p:sp>
      <p:pic>
        <p:nvPicPr>
          <p:cNvPr id="11266" name="Picture 2" descr="http://www.medievalarchives.com/wp-content/uploads/2010/12/medLife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025" y="3657600"/>
            <a:ext cx="4019550" cy="30861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5042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 w="76200">
            <a:prstDash val="sysDot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3200" dirty="0">
                <a:latin typeface="+mn-lt"/>
              </a:rPr>
              <a:t>The word </a:t>
            </a:r>
            <a:r>
              <a:rPr lang="en-US" sz="3200" b="1" dirty="0">
                <a:latin typeface="+mn-lt"/>
              </a:rPr>
              <a:t>medieval</a:t>
            </a:r>
            <a:r>
              <a:rPr lang="en-US" sz="3200" dirty="0">
                <a:latin typeface="+mn-lt"/>
              </a:rPr>
              <a:t> comes from the Latin words </a:t>
            </a:r>
            <a:r>
              <a:rPr lang="en-US" sz="3200" i="1" dirty="0">
                <a:latin typeface="+mn-lt"/>
              </a:rPr>
              <a:t>medium </a:t>
            </a:r>
            <a:r>
              <a:rPr lang="en-US" sz="3200" i="1" dirty="0" err="1">
                <a:latin typeface="+mn-lt"/>
              </a:rPr>
              <a:t>aevum</a:t>
            </a:r>
            <a:r>
              <a:rPr lang="en-US" sz="3200" dirty="0">
                <a:latin typeface="+mn-lt"/>
              </a:rPr>
              <a:t> meaning ‘middle ages</a:t>
            </a:r>
            <a:r>
              <a:rPr lang="en-US" sz="3200" dirty="0" smtClean="0">
                <a:latin typeface="+mn-lt"/>
              </a:rPr>
              <a:t>’.</a:t>
            </a:r>
            <a:endParaRPr lang="en-AU" sz="32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  <a:solidFill>
            <a:schemeClr val="accent3">
              <a:lumMod val="75000"/>
            </a:schemeClr>
          </a:solidFill>
          <a:ln w="76200">
            <a:solidFill>
              <a:schemeClr val="accent3">
                <a:lumMod val="75000"/>
              </a:schemeClr>
            </a:solidFill>
            <a:prstDash val="sysDot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>
            <a:normAutofit fontScale="77500" lnSpcReduction="20000"/>
          </a:bodyPr>
          <a:lstStyle/>
          <a:p>
            <a:endParaRPr lang="en-US" b="1" dirty="0" smtClean="0"/>
          </a:p>
          <a:p>
            <a:r>
              <a:rPr lang="en-US" b="1" dirty="0" smtClean="0"/>
              <a:t>The </a:t>
            </a:r>
            <a:r>
              <a:rPr lang="en-US" b="1" dirty="0"/>
              <a:t>world of medieval Europe was a pre-industrial, largely agricultural world, controlled mainly by small groups dominated by men.</a:t>
            </a:r>
          </a:p>
          <a:p>
            <a:endParaRPr lang="en-US" b="1" dirty="0"/>
          </a:p>
          <a:p>
            <a:r>
              <a:rPr lang="en-US" b="1" dirty="0"/>
              <a:t>It was a world of superstition where witches caused illness, plague, drought, famine and crop failure.</a:t>
            </a:r>
          </a:p>
          <a:p>
            <a:endParaRPr lang="en-US" b="1" dirty="0"/>
          </a:p>
          <a:p>
            <a:r>
              <a:rPr lang="en-US" b="1" dirty="0"/>
              <a:t>The Catholic Church taught that the Earth was the </a:t>
            </a:r>
            <a:r>
              <a:rPr lang="en-US" b="1" dirty="0" err="1"/>
              <a:t>centre</a:t>
            </a:r>
            <a:r>
              <a:rPr lang="en-US" b="1" dirty="0"/>
              <a:t> of the universe and that the sun, planets and stars revolved around it.</a:t>
            </a:r>
          </a:p>
          <a:p>
            <a:endParaRPr lang="en-US" b="1" dirty="0"/>
          </a:p>
          <a:p>
            <a:r>
              <a:rPr lang="en-US" b="1" dirty="0"/>
              <a:t>Life was short and difficult</a:t>
            </a:r>
            <a:r>
              <a:rPr lang="en-US" b="1" dirty="0" smtClean="0"/>
              <a:t>.</a:t>
            </a: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3254604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world-map-16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2601"/>
            <a:ext cx="9144000" cy="6990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0"/>
            <a:ext cx="8610600" cy="589801"/>
          </a:xfrm>
          <a:solidFill>
            <a:schemeClr val="accent3">
              <a:lumMod val="40000"/>
              <a:lumOff val="6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800" u="sng" dirty="0">
                <a:solidFill>
                  <a:srgbClr val="00B050"/>
                </a:solidFill>
                <a:latin typeface="Arial Rounded MT Bold" pitchFamily="34" charset="0"/>
              </a:rPr>
              <a:t>WHAT DID THE MEDIEVAL WORLD LOOK LIKE?</a:t>
            </a:r>
            <a:endParaRPr lang="en-AU" sz="2800" dirty="0">
              <a:solidFill>
                <a:srgbClr val="00B050"/>
              </a:solidFill>
              <a:latin typeface="Arial Rounded MT Bold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867400"/>
            <a:ext cx="8229600" cy="838200"/>
          </a:xfrm>
          <a:solidFill>
            <a:schemeClr val="accent3">
              <a:lumMod val="40000"/>
              <a:lumOff val="60000"/>
            </a:schemeClr>
          </a:solidFill>
          <a:ln w="28575">
            <a:solidFill>
              <a:srgbClr val="00B050"/>
            </a:solidFill>
          </a:ln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AU" b="1" dirty="0" smtClean="0">
                <a:solidFill>
                  <a:srgbClr val="00B050"/>
                </a:solidFill>
              </a:rPr>
              <a:t>How is it different from our map of the world today? Is anything missing or different?</a:t>
            </a:r>
            <a:endParaRPr lang="en-AU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38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2316162"/>
          </a:xfrm>
          <a:solidFill>
            <a:schemeClr val="accent6">
              <a:lumMod val="5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en-US" sz="3200" b="1" dirty="0">
                <a:latin typeface="+mn-lt"/>
              </a:rPr>
              <a:t>The words listed on the next slide are all about Medieval England.  </a:t>
            </a:r>
            <a:r>
              <a:rPr lang="en-US" sz="3200" b="1" dirty="0" smtClean="0">
                <a:latin typeface="+mn-lt"/>
              </a:rPr>
              <a:t/>
            </a:r>
            <a:br>
              <a:rPr lang="en-US" sz="3200" b="1" dirty="0" smtClean="0">
                <a:latin typeface="+mn-lt"/>
              </a:rPr>
            </a:br>
            <a:r>
              <a:rPr lang="en-US" sz="3200" b="1" dirty="0">
                <a:latin typeface="+mn-lt"/>
              </a:rPr>
              <a:t/>
            </a:r>
            <a:br>
              <a:rPr lang="en-US" sz="3200" b="1" dirty="0">
                <a:latin typeface="+mn-lt"/>
              </a:rPr>
            </a:br>
            <a:r>
              <a:rPr lang="en-US" sz="3200" b="1" u="sng" dirty="0" smtClean="0">
                <a:latin typeface="+mn-lt"/>
              </a:rPr>
              <a:t>Copy </a:t>
            </a:r>
            <a:r>
              <a:rPr lang="en-US" sz="3200" b="1" u="sng" dirty="0">
                <a:latin typeface="+mn-lt"/>
              </a:rPr>
              <a:t>the following tasks into your </a:t>
            </a:r>
            <a:r>
              <a:rPr lang="en-US" sz="3200" b="1" u="sng" dirty="0" smtClean="0">
                <a:latin typeface="+mn-lt"/>
              </a:rPr>
              <a:t>book</a:t>
            </a:r>
            <a:r>
              <a:rPr lang="en-US" sz="3200" b="1" dirty="0" smtClean="0">
                <a:latin typeface="+mn-lt"/>
              </a:rPr>
              <a:t>:</a:t>
            </a:r>
            <a:endParaRPr lang="en-AU" sz="32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43200"/>
            <a:ext cx="8229600" cy="3505200"/>
          </a:xfrm>
          <a:solidFill>
            <a:schemeClr val="accent6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609600" indent="-609600">
              <a:buFontTx/>
              <a:buAutoNum type="arabicPeriod"/>
            </a:pPr>
            <a:r>
              <a:rPr lang="en-US" dirty="0"/>
              <a:t>Write lists of the words that you think could be grouped together.</a:t>
            </a:r>
          </a:p>
          <a:p>
            <a:pPr marL="609600" indent="-609600">
              <a:buFontTx/>
              <a:buAutoNum type="arabicPeriod"/>
            </a:pPr>
            <a:r>
              <a:rPr lang="en-US" dirty="0"/>
              <a:t>Write a heading or title for each list.</a:t>
            </a:r>
          </a:p>
          <a:p>
            <a:pPr marL="609600" indent="-609600">
              <a:buFontTx/>
              <a:buAutoNum type="arabicPeriod"/>
            </a:pPr>
            <a:r>
              <a:rPr lang="en-US" dirty="0"/>
              <a:t>Using writing or pictures, outline what you believe to be some key aspects of life in Medieval </a:t>
            </a:r>
            <a:r>
              <a:rPr lang="en-US" dirty="0" smtClean="0"/>
              <a:t>England.</a:t>
            </a:r>
            <a:endParaRPr lang="en-US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45497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92086"/>
            <a:ext cx="8382000" cy="150810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4600" b="1" dirty="0">
                <a:latin typeface="Century Gothic" pitchFamily="34" charset="0"/>
              </a:rPr>
              <a:t> </a:t>
            </a:r>
            <a:r>
              <a:rPr lang="en-US" sz="4600" b="1" dirty="0" smtClean="0">
                <a:latin typeface="Century Gothic" pitchFamily="34" charset="0"/>
              </a:rPr>
              <a:t>Work in </a:t>
            </a:r>
            <a:r>
              <a:rPr lang="en-US" sz="4600" b="1" dirty="0">
                <a:latin typeface="Century Gothic" pitchFamily="34" charset="0"/>
              </a:rPr>
              <a:t>pairs and use </a:t>
            </a:r>
            <a:r>
              <a:rPr lang="en-US" sz="4600" b="1" dirty="0" smtClean="0">
                <a:latin typeface="Century Gothic" pitchFamily="34" charset="0"/>
              </a:rPr>
              <a:t>these </a:t>
            </a:r>
            <a:r>
              <a:rPr lang="en-US" sz="4600" b="1" dirty="0">
                <a:latin typeface="Century Gothic" pitchFamily="34" charset="0"/>
              </a:rPr>
              <a:t>words to complete </a:t>
            </a:r>
            <a:r>
              <a:rPr lang="en-US" sz="4600" b="1" dirty="0" smtClean="0">
                <a:latin typeface="Century Gothic" pitchFamily="34" charset="0"/>
              </a:rPr>
              <a:t>the task.</a:t>
            </a:r>
            <a:endParaRPr lang="en-AU" sz="4600" dirty="0"/>
          </a:p>
        </p:txBody>
      </p:sp>
      <p:sp>
        <p:nvSpPr>
          <p:cNvPr id="5" name="Rectangle 5"/>
          <p:cNvSpPr txBox="1">
            <a:spLocks noChangeArrowheads="1"/>
          </p:cNvSpPr>
          <p:nvPr/>
        </p:nvSpPr>
        <p:spPr>
          <a:xfrm>
            <a:off x="457200" y="1676400"/>
            <a:ext cx="4114800" cy="48006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buFontTx/>
              <a:buNone/>
            </a:pPr>
            <a:endParaRPr lang="en-US" sz="2400" b="1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king		knight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apprentice	moat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queen		joust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visor		court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drawbridge	weaving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castle		nun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Vikings		</a:t>
            </a:r>
            <a:r>
              <a:rPr lang="en-US" sz="2400" b="1" dirty="0" err="1" smtClean="0"/>
              <a:t>ploughing</a:t>
            </a:r>
            <a:endParaRPr lang="en-US" sz="2400" b="1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spinning	surgery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cathedral	craftsman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priest		squire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sewing		merchant</a:t>
            </a:r>
          </a:p>
        </p:txBody>
      </p:sp>
      <p:sp>
        <p:nvSpPr>
          <p:cNvPr id="6" name="Rectangle 6"/>
          <p:cNvSpPr txBox="1">
            <a:spLocks noChangeArrowheads="1"/>
          </p:cNvSpPr>
          <p:nvPr/>
        </p:nvSpPr>
        <p:spPr>
          <a:xfrm>
            <a:off x="4648200" y="1676400"/>
            <a:ext cx="4191000" cy="48006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buFontTx/>
              <a:buNone/>
            </a:pPr>
            <a:endParaRPr lang="en-US" sz="2400" b="1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blacksmith	sword		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conquest	lance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disease	horse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church		rats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doctor		Saxon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farming	peasant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err="1" smtClean="0"/>
              <a:t>armour</a:t>
            </a:r>
            <a:r>
              <a:rPr lang="en-US" sz="2400" b="1" dirty="0" smtClean="0"/>
              <a:t>	tournament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guild		hunting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monastery	village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baron		plague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monk		battle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sz="2400" b="1" dirty="0" smtClean="0"/>
          </a:p>
          <a:p>
            <a:pPr>
              <a:lnSpc>
                <a:spcPct val="80000"/>
              </a:lnSpc>
            </a:pPr>
            <a:endParaRPr lang="en-US" sz="2400" b="1" dirty="0" smtClean="0"/>
          </a:p>
          <a:p>
            <a:pPr>
              <a:lnSpc>
                <a:spcPct val="80000"/>
              </a:lnSpc>
              <a:buFontTx/>
              <a:buNone/>
            </a:pPr>
            <a:endParaRPr lang="en-US" sz="2400" b="1" dirty="0" smtClean="0"/>
          </a:p>
          <a:p>
            <a:pPr>
              <a:lnSpc>
                <a:spcPct val="80000"/>
              </a:lnSpc>
            </a:pPr>
            <a:endParaRPr lang="en-US" sz="2400" b="1" dirty="0" smtClean="0"/>
          </a:p>
          <a:p>
            <a:pPr>
              <a:lnSpc>
                <a:spcPct val="80000"/>
              </a:lnSpc>
            </a:pPr>
            <a:endParaRPr lang="en-US" sz="2400" b="1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sz="2400" b="1" dirty="0" smtClean="0"/>
              <a:t> </a:t>
            </a:r>
          </a:p>
          <a:p>
            <a:pPr>
              <a:lnSpc>
                <a:spcPct val="80000"/>
              </a:lnSpc>
            </a:pPr>
            <a:endParaRPr 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2647128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4497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242" name="Picture 2" descr="http://medieval.ucdavis.edu/20B/Domesday8.jpg"/>
          <p:cNvPicPr>
            <a:picLocks noChangeAspect="1" noChangeArrowheads="1"/>
          </p:cNvPicPr>
          <p:nvPr/>
        </p:nvPicPr>
        <p:blipFill rotWithShape="1"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6"/>
          <a:stretch/>
        </p:blipFill>
        <p:spPr bwMode="auto">
          <a:xfrm>
            <a:off x="0" y="152400"/>
            <a:ext cx="9144000" cy="659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899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029" y="-25528"/>
            <a:ext cx="9144000" cy="6883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08857" y="-1490"/>
            <a:ext cx="4419600" cy="923330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Write down at least FIVE activities you can see occurring in this picture. </a:t>
            </a:r>
          </a:p>
          <a:p>
            <a:pPr algn="ctr"/>
            <a:r>
              <a:rPr lang="en-AU" dirty="0" smtClean="0"/>
              <a:t>What do you think they are building?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18806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4061"/>
            <a:ext cx="9144000" cy="6883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6000" b="1" u="sng" dirty="0" smtClean="0"/>
              <a:t>Medieval Europe</a:t>
            </a:r>
            <a:endParaRPr lang="en-AU" sz="60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The medieval period lasted from about AD 500 to AD 1500. Medieval Europeans lived very different lives and had different attitudes, values and experiences from those of most people today.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As we explore this topic, we will find answers to these questions:</a:t>
            </a:r>
          </a:p>
          <a:p>
            <a:r>
              <a:rPr lang="en-US" sz="2600" i="1" dirty="0" smtClean="0"/>
              <a:t>What can we learn about medieval European society?</a:t>
            </a:r>
          </a:p>
          <a:p>
            <a:r>
              <a:rPr lang="en-US" sz="2600" i="1" dirty="0" smtClean="0"/>
              <a:t>What have been the legacies of this medieval society?</a:t>
            </a:r>
          </a:p>
          <a:p>
            <a:endParaRPr lang="en-AU" dirty="0"/>
          </a:p>
        </p:txBody>
      </p:sp>
      <p:sp>
        <p:nvSpPr>
          <p:cNvPr id="5" name="AutoShape 2" descr="stonemas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3652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59932"/>
            <a:ext cx="3276600" cy="3810000"/>
          </a:xfr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en-US" sz="4000" b="1" dirty="0"/>
              <a:t>A timeline showing the three </a:t>
            </a:r>
            <a:r>
              <a:rPr lang="en-US" sz="4000" b="1" dirty="0" smtClean="0"/>
              <a:t>main </a:t>
            </a:r>
            <a:r>
              <a:rPr lang="en-US" sz="4000" b="1" dirty="0"/>
              <a:t>periods of </a:t>
            </a:r>
            <a:r>
              <a:rPr lang="en-US" sz="4000" b="1" dirty="0" smtClean="0"/>
              <a:t>history</a:t>
            </a:r>
            <a:endParaRPr lang="en-AU" sz="4000" dirty="0"/>
          </a:p>
        </p:txBody>
      </p:sp>
      <p:sp>
        <p:nvSpPr>
          <p:cNvPr id="4" name="AutoShape 2" descr="http://content.jacplus.com.au/secure/ebooks/07314/0731409930/images/lightwindow/6_timeline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0"/>
            <a:ext cx="1981200" cy="6844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2891971" y="1143000"/>
            <a:ext cx="4267200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 smtClean="0"/>
              <a:t>MEDIEVAL TIMES AD 500 – AD c.1500</a:t>
            </a:r>
          </a:p>
        </p:txBody>
      </p:sp>
      <p:sp>
        <p:nvSpPr>
          <p:cNvPr id="7" name="Rectangle 6"/>
          <p:cNvSpPr/>
          <p:nvPr/>
        </p:nvSpPr>
        <p:spPr>
          <a:xfrm>
            <a:off x="2917371" y="457200"/>
            <a:ext cx="4267200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 smtClean="0"/>
              <a:t>MODERN TIMES AD c.1500</a:t>
            </a:r>
          </a:p>
        </p:txBody>
      </p:sp>
      <p:sp>
        <p:nvSpPr>
          <p:cNvPr id="8" name="Rectangle 7"/>
          <p:cNvSpPr/>
          <p:nvPr/>
        </p:nvSpPr>
        <p:spPr>
          <a:xfrm>
            <a:off x="2895600" y="2895600"/>
            <a:ext cx="4267200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 smtClean="0"/>
              <a:t>ANCIENT TIMES 3000 BC – AD c.500</a:t>
            </a:r>
          </a:p>
        </p:txBody>
      </p:sp>
      <p:sp>
        <p:nvSpPr>
          <p:cNvPr id="9" name="Rectangle 8"/>
          <p:cNvSpPr/>
          <p:nvPr/>
        </p:nvSpPr>
        <p:spPr>
          <a:xfrm>
            <a:off x="2891971" y="5334000"/>
            <a:ext cx="4267200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 smtClean="0"/>
              <a:t>PREHISTORY Before 3000 BC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54145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362200" y="228600"/>
            <a:ext cx="4267200" cy="1295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Christendom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the countries where Christianity was the main religious belief.</a:t>
            </a:r>
            <a:endParaRPr lang="en-AU" dirty="0"/>
          </a:p>
        </p:txBody>
      </p:sp>
      <p:pic>
        <p:nvPicPr>
          <p:cNvPr id="4098" name="Picture 2" descr="http://3.bp.blogspot.com/-cICSbk7qJEo/Tfz0lO9m1RI/AAAAAAAAAEo/LxAt79FpZuA/s1600/europe_12thcentury_188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5" t="5869" r="4498" b="7749"/>
          <a:stretch/>
        </p:blipFill>
        <p:spPr bwMode="auto">
          <a:xfrm>
            <a:off x="1799771" y="2743200"/>
            <a:ext cx="5664201" cy="38753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254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362200" y="228600"/>
            <a:ext cx="4267200" cy="1295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moat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a deep, wide ditch, built around a castle or town and filled with water.</a:t>
            </a:r>
            <a:endParaRPr lang="en-AU" dirty="0"/>
          </a:p>
        </p:txBody>
      </p:sp>
      <p:pic>
        <p:nvPicPr>
          <p:cNvPr id="5122" name="Picture 2" descr="http://merchantlinksecuritycents.com/wp-content/uploads/2010/11/beaumaris_castle_and_moa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819399"/>
            <a:ext cx="4800600" cy="36004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8953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362200" y="228600"/>
            <a:ext cx="4267200" cy="12954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treason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the crime of not being loyal to the monarch (king or queen).</a:t>
            </a:r>
            <a:endParaRPr lang="en-AU" dirty="0"/>
          </a:p>
        </p:txBody>
      </p:sp>
      <p:pic>
        <p:nvPicPr>
          <p:cNvPr id="6146" name="Picture 2" descr="http://www.britannia.com/history/articles/ordea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175" y="3048000"/>
            <a:ext cx="3143250" cy="31813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1286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362200" y="228600"/>
            <a:ext cx="4267200" cy="1295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sanctuary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protection offered by the Church to those who confessed their crimes and promised to leave the country.</a:t>
            </a:r>
            <a:endParaRPr lang="en-AU" dirty="0"/>
          </a:p>
        </p:txBody>
      </p:sp>
      <p:pic>
        <p:nvPicPr>
          <p:cNvPr id="7170" name="Picture 2" descr="http://media-1.web.britannica.com/eb-media/55/20355-004-9F9C6A6D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25" r="11064" b="46032"/>
          <a:stretch/>
        </p:blipFill>
        <p:spPr bwMode="auto">
          <a:xfrm>
            <a:off x="1749372" y="3505200"/>
            <a:ext cx="5492856" cy="28194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1585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362200" y="228600"/>
            <a:ext cx="4267200" cy="1295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guild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a craft or trade </a:t>
            </a:r>
            <a:r>
              <a:rPr lang="en-US" dirty="0" err="1" smtClean="0"/>
              <a:t>organisation</a:t>
            </a:r>
            <a:r>
              <a:rPr lang="en-US" dirty="0" smtClean="0"/>
              <a:t> that set work standards for its members and offered them protection.</a:t>
            </a:r>
            <a:endParaRPr lang="en-AU" dirty="0"/>
          </a:p>
        </p:txBody>
      </p:sp>
      <p:pic>
        <p:nvPicPr>
          <p:cNvPr id="8194" name="Picture 2" descr="http://drupal.org/files/images/guilds-2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0296" y="3352800"/>
            <a:ext cx="2351007" cy="3276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4812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467</Words>
  <Application>Microsoft Macintosh PowerPoint</Application>
  <PresentationFormat>On-screen Show (4:3)</PresentationFormat>
  <Paragraphs>76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Medieval Europe</vt:lpstr>
      <vt:lpstr>PowerPoint Presentation</vt:lpstr>
      <vt:lpstr>Medieval Europe</vt:lpstr>
      <vt:lpstr>A timeline showing the three main periods of history</vt:lpstr>
      <vt:lpstr>Christendom</vt:lpstr>
      <vt:lpstr>moat</vt:lpstr>
      <vt:lpstr>treason</vt:lpstr>
      <vt:lpstr>sanctuary</vt:lpstr>
      <vt:lpstr>guild</vt:lpstr>
      <vt:lpstr>apothecary</vt:lpstr>
      <vt:lpstr>villein</vt:lpstr>
      <vt:lpstr>The word medieval comes from the Latin words medium aevum meaning ‘middle ages’.</vt:lpstr>
      <vt:lpstr>WHAT DID THE MEDIEVAL WORLD LOOK LIKE?</vt:lpstr>
      <vt:lpstr>The words listed on the next slide are all about Medieval England.    Copy the following tasks into your book:</vt:lpstr>
      <vt:lpstr> Work in pairs and use these words to complete the task.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lucylamingtons</dc:creator>
  <cp:lastModifiedBy>Zoe Wallace </cp:lastModifiedBy>
  <cp:revision>9</cp:revision>
  <dcterms:created xsi:type="dcterms:W3CDTF">2012-06-03T08:54:48Z</dcterms:created>
  <dcterms:modified xsi:type="dcterms:W3CDTF">2013-04-13T23:26:08Z</dcterms:modified>
</cp:coreProperties>
</file>

<file path=docProps/thumbnail.jpeg>
</file>